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88" r:id="rId4"/>
    <p:sldId id="289" r:id="rId5"/>
    <p:sldId id="290" r:id="rId6"/>
    <p:sldId id="260" r:id="rId7"/>
    <p:sldId id="261" r:id="rId8"/>
    <p:sldId id="262" r:id="rId9"/>
    <p:sldId id="263" r:id="rId10"/>
    <p:sldId id="305" r:id="rId11"/>
    <p:sldId id="296" r:id="rId12"/>
    <p:sldId id="297" r:id="rId13"/>
    <p:sldId id="274" r:id="rId14"/>
    <p:sldId id="306" r:id="rId15"/>
    <p:sldId id="316" r:id="rId16"/>
    <p:sldId id="318" r:id="rId17"/>
    <p:sldId id="267" r:id="rId18"/>
    <p:sldId id="268" r:id="rId19"/>
    <p:sldId id="307" r:id="rId20"/>
    <p:sldId id="308" r:id="rId21"/>
    <p:sldId id="311" r:id="rId22"/>
    <p:sldId id="313" r:id="rId23"/>
    <p:sldId id="275" r:id="rId24"/>
    <p:sldId id="269" r:id="rId25"/>
    <p:sldId id="298" r:id="rId26"/>
    <p:sldId id="299" r:id="rId27"/>
    <p:sldId id="300" r:id="rId28"/>
    <p:sldId id="301" r:id="rId29"/>
    <p:sldId id="271" r:id="rId30"/>
    <p:sldId id="272" r:id="rId31"/>
    <p:sldId id="277" r:id="rId32"/>
    <p:sldId id="279" r:id="rId33"/>
    <p:sldId id="281" r:id="rId34"/>
    <p:sldId id="280" r:id="rId35"/>
    <p:sldId id="282" r:id="rId36"/>
    <p:sldId id="283" r:id="rId37"/>
    <p:sldId id="284" r:id="rId38"/>
    <p:sldId id="285" r:id="rId39"/>
    <p:sldId id="304" r:id="rId40"/>
    <p:sldId id="317" r:id="rId41"/>
    <p:sldId id="287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 autoAdjust="0"/>
    <p:restoredTop sz="94617" autoAdjust="0"/>
  </p:normalViewPr>
  <p:slideViewPr>
    <p:cSldViewPr snapToGrid="0" snapToObjects="1">
      <p:cViewPr varScale="1">
        <p:scale>
          <a:sx n="61" d="100"/>
          <a:sy n="61" d="100"/>
        </p:scale>
        <p:origin x="-132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0CAB-6C06-E145-9229-0CB31B29203F}" type="datetimeFigureOut">
              <a:rPr lang="en-US" smtClean="0"/>
              <a:t>01/07/2013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52F0-E88C-494B-A6A2-890C08D4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52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0CAB-6C06-E145-9229-0CB31B29203F}" type="datetimeFigureOut">
              <a:rPr lang="en-US" smtClean="0"/>
              <a:t>01/07/2013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52F0-E88C-494B-A6A2-890C08D4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25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0CAB-6C06-E145-9229-0CB31B29203F}" type="datetimeFigureOut">
              <a:rPr lang="en-US" smtClean="0"/>
              <a:t>01/07/2013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52F0-E88C-494B-A6A2-890C08D4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52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0CAB-6C06-E145-9229-0CB31B29203F}" type="datetimeFigureOut">
              <a:rPr lang="en-US" smtClean="0"/>
              <a:t>01/07/2013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52F0-E88C-494B-A6A2-890C08D4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02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0CAB-6C06-E145-9229-0CB31B29203F}" type="datetimeFigureOut">
              <a:rPr lang="en-US" smtClean="0"/>
              <a:t>01/07/2013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52F0-E88C-494B-A6A2-890C08D4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7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0CAB-6C06-E145-9229-0CB31B29203F}" type="datetimeFigureOut">
              <a:rPr lang="en-US" smtClean="0"/>
              <a:t>01/07/2013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52F0-E88C-494B-A6A2-890C08D4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61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0CAB-6C06-E145-9229-0CB31B29203F}" type="datetimeFigureOut">
              <a:rPr lang="en-US" smtClean="0"/>
              <a:t>01/07/2013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52F0-E88C-494B-A6A2-890C08D4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99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0CAB-6C06-E145-9229-0CB31B29203F}" type="datetimeFigureOut">
              <a:rPr lang="en-US" smtClean="0"/>
              <a:t>01/07/2013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52F0-E88C-494B-A6A2-890C08D4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51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0CAB-6C06-E145-9229-0CB31B29203F}" type="datetimeFigureOut">
              <a:rPr lang="en-US" smtClean="0"/>
              <a:t>01/07/2013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52F0-E88C-494B-A6A2-890C08D4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26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0CAB-6C06-E145-9229-0CB31B29203F}" type="datetimeFigureOut">
              <a:rPr lang="en-US" smtClean="0"/>
              <a:t>01/07/2013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52F0-E88C-494B-A6A2-890C08D4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1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60CAB-6C06-E145-9229-0CB31B29203F}" type="datetimeFigureOut">
              <a:rPr lang="en-US" smtClean="0"/>
              <a:t>01/07/2013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052F0-E88C-494B-A6A2-890C08D4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2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60CAB-6C06-E145-9229-0CB31B29203F}" type="datetimeFigureOut">
              <a:rPr lang="en-US" smtClean="0"/>
              <a:t>01/07/2013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052F0-E88C-494B-A6A2-890C08D4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0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etterthanhs2.org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ldstophs2.com" TargetMode="External"/><Relationship Id="rId3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2actionalliance.org" TargetMode="External"/><Relationship Id="rId4" Type="http://schemas.openxmlformats.org/officeDocument/2006/relationships/hyperlink" Target="http://www.betterthanhs2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tophs2.or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3488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Black"/>
                <a:cs typeface="Arial Black"/>
              </a:rPr>
              <a:t/>
            </a:r>
            <a:br>
              <a:rPr lang="en-US" dirty="0" smtClean="0">
                <a:latin typeface="Arial Black"/>
                <a:cs typeface="Arial Black"/>
              </a:rPr>
            </a:br>
            <a:r>
              <a:rPr lang="en-US" dirty="0" smtClean="0">
                <a:latin typeface="Arial Black"/>
                <a:cs typeface="Arial Black"/>
              </a:rPr>
              <a:t/>
            </a:r>
            <a:br>
              <a:rPr lang="en-US" dirty="0" smtClean="0">
                <a:latin typeface="Arial Black"/>
                <a:cs typeface="Arial Black"/>
              </a:rPr>
            </a:br>
            <a:r>
              <a:rPr lang="en-US" sz="6700" dirty="0" smtClean="0">
                <a:latin typeface="Arial Black"/>
                <a:cs typeface="Arial Black"/>
              </a:rPr>
              <a:t>Action Groups</a:t>
            </a:r>
            <a:br>
              <a:rPr lang="en-US" sz="6700" dirty="0" smtClean="0">
                <a:latin typeface="Arial Black"/>
                <a:cs typeface="Arial Black"/>
              </a:rPr>
            </a:br>
            <a:r>
              <a:rPr lang="en-US" dirty="0">
                <a:latin typeface="Arial Black"/>
                <a:cs typeface="Arial Black"/>
              </a:rPr>
              <a:t/>
            </a:r>
            <a:br>
              <a:rPr lang="en-US" dirty="0">
                <a:latin typeface="Arial Black"/>
                <a:cs typeface="Arial Black"/>
              </a:rPr>
            </a:br>
            <a:r>
              <a:rPr lang="en-US" dirty="0" smtClean="0">
                <a:latin typeface="Arial Black"/>
                <a:cs typeface="Arial Black"/>
              </a:rPr>
              <a:t/>
            </a:r>
            <a:br>
              <a:rPr lang="en-US" dirty="0" smtClean="0">
                <a:latin typeface="Arial Black"/>
                <a:cs typeface="Arial Black"/>
              </a:rPr>
            </a:br>
            <a:r>
              <a:rPr lang="en-US" dirty="0" smtClean="0">
                <a:latin typeface="Arial Black"/>
                <a:cs typeface="Arial Black"/>
              </a:rPr>
              <a:t>What do they do? </a:t>
            </a:r>
            <a:br>
              <a:rPr lang="en-US" dirty="0" smtClean="0">
                <a:latin typeface="Arial Black"/>
                <a:cs typeface="Arial Black"/>
              </a:rPr>
            </a:br>
            <a:r>
              <a:rPr lang="en-US" dirty="0" smtClean="0">
                <a:latin typeface="Arial Black"/>
                <a:cs typeface="Arial Black"/>
              </a:rPr>
              <a:t/>
            </a:r>
            <a:br>
              <a:rPr lang="en-US" dirty="0" smtClean="0">
                <a:latin typeface="Arial Black"/>
                <a:cs typeface="Arial Black"/>
              </a:rPr>
            </a:br>
            <a:r>
              <a:rPr lang="en-US" dirty="0" smtClean="0">
                <a:latin typeface="Arial Black"/>
                <a:cs typeface="Arial Black"/>
              </a:rPr>
              <a:t>…&amp; How do they do it?</a:t>
            </a:r>
            <a:br>
              <a:rPr lang="en-US" dirty="0" smtClean="0">
                <a:latin typeface="Arial Black"/>
                <a:cs typeface="Arial Black"/>
              </a:rPr>
            </a:br>
            <a:endParaRPr lang="en-US" dirty="0">
              <a:latin typeface="Arial Black"/>
              <a:cs typeface="Arial Black"/>
            </a:endParaRPr>
          </a:p>
        </p:txBody>
      </p:sp>
      <p:pic>
        <p:nvPicPr>
          <p:cNvPr id="7" name="Picture 6" descr="Screen Shot 2013-06-26 at 21.13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495083"/>
            <a:ext cx="56769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13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5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dirty="0" smtClean="0">
                <a:latin typeface="Arial Black"/>
                <a:cs typeface="Arial Black"/>
              </a:rPr>
              <a:t>Record!...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61" y="2871285"/>
            <a:ext cx="8750405" cy="272992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Designate a notes keeper for resulting action points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…and invite attendees to volunteer accordingly.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841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>
                <a:latin typeface="Arial Black"/>
                <a:cs typeface="Arial Black"/>
              </a:rPr>
              <a:t>Monthly meetings agenda…</a:t>
            </a:r>
            <a:endParaRPr lang="en-US" sz="2800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Keep a simple but informative agenda... </a:t>
            </a:r>
            <a:r>
              <a:rPr lang="en-US" dirty="0" err="1" smtClean="0"/>
              <a:t>eg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Local </a:t>
            </a:r>
            <a:r>
              <a:rPr lang="en-US" dirty="0" smtClean="0"/>
              <a:t>issues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/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National </a:t>
            </a:r>
            <a:r>
              <a:rPr lang="en-US" dirty="0" smtClean="0"/>
              <a:t>Issues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/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Events and </a:t>
            </a:r>
            <a:r>
              <a:rPr lang="en-US" dirty="0" smtClean="0"/>
              <a:t>Fundraising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/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Notices &amp; AOB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098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…</a:t>
            </a:r>
            <a:r>
              <a:rPr lang="en-US" b="1" dirty="0" smtClean="0"/>
              <a:t>and then very importantly…The </a:t>
            </a:r>
            <a:r>
              <a:rPr lang="en-US" b="1" dirty="0"/>
              <a:t>social </a:t>
            </a:r>
            <a:r>
              <a:rPr lang="en-US" b="1" dirty="0" smtClean="0"/>
              <a:t>side!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Perhaps Tea &amp; Coffee at </a:t>
            </a:r>
            <a:r>
              <a:rPr lang="en-US" dirty="0"/>
              <a:t>the </a:t>
            </a:r>
            <a:r>
              <a:rPr lang="en-US" dirty="0" smtClean="0"/>
              <a:t>end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….or </a:t>
            </a:r>
            <a:r>
              <a:rPr lang="en-US" dirty="0"/>
              <a:t>patronage at the local boozer!</a:t>
            </a:r>
          </a:p>
        </p:txBody>
      </p:sp>
      <p:pic>
        <p:nvPicPr>
          <p:cNvPr id="2" name="Picture 1" descr="Screen Shot 2013-06-26 at 23.15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0" y="3983038"/>
            <a:ext cx="21463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68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426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Black"/>
              </a:rPr>
              <a:t>Generate an Email database of active supporters...</a:t>
            </a:r>
            <a:endParaRPr lang="en-US" dirty="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31642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3671"/>
            <a:ext cx="8229600" cy="212376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Black"/>
              </a:rPr>
              <a:t>Then, Email </a:t>
            </a:r>
            <a:r>
              <a:rPr lang="en-US" dirty="0" smtClean="0">
                <a:latin typeface="Arial Black"/>
              </a:rPr>
              <a:t>your database of active </a:t>
            </a:r>
            <a:r>
              <a:rPr lang="en-US" dirty="0" smtClean="0">
                <a:latin typeface="Arial Black"/>
              </a:rPr>
              <a:t>supporters with activities they can engage.</a:t>
            </a:r>
            <a:r>
              <a:rPr lang="en-US" dirty="0" smtClean="0">
                <a:latin typeface="Arial Black"/>
              </a:rPr>
              <a:t>..</a:t>
            </a:r>
            <a:endParaRPr lang="en-US" dirty="0">
              <a:latin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7439"/>
            <a:ext cx="8229600" cy="314872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Remember, best practice…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Use Email but don't abuse peoples inbox patience! (One email a week is enough!)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‘Bcc’ members so as to protect list and individual identities.</a:t>
            </a:r>
          </a:p>
          <a:p>
            <a:endParaRPr lang="en-US" dirty="0" smtClean="0"/>
          </a:p>
          <a:p>
            <a:r>
              <a:rPr lang="en-US" dirty="0" smtClean="0"/>
              <a:t>Consider data protection….</a:t>
            </a:r>
          </a:p>
          <a:p>
            <a:pPr marL="0" indent="0">
              <a:buNone/>
            </a:pPr>
            <a:r>
              <a:rPr lang="en-US" i="1" dirty="0" smtClean="0"/>
              <a:t>“We won’t pass on your email to anyone and will remove you from our </a:t>
            </a:r>
            <a:r>
              <a:rPr lang="en-US" i="1" dirty="0" err="1" smtClean="0"/>
              <a:t>databse</a:t>
            </a:r>
            <a:r>
              <a:rPr lang="en-US" i="1" dirty="0" smtClean="0"/>
              <a:t> if requested”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7411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202088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Use </a:t>
            </a:r>
            <a:r>
              <a:rPr lang="en-US" dirty="0" smtClean="0">
                <a:latin typeface="Arial Black"/>
                <a:cs typeface="Arial Black"/>
              </a:rPr>
              <a:t>the StopHS2 &amp; HS2AA</a:t>
            </a:r>
            <a:br>
              <a:rPr lang="en-US" dirty="0" smtClean="0">
                <a:latin typeface="Arial Black"/>
                <a:cs typeface="Arial Black"/>
              </a:rPr>
            </a:br>
            <a:r>
              <a:rPr lang="en-US" dirty="0" smtClean="0">
                <a:latin typeface="Arial Black"/>
                <a:cs typeface="Arial Black"/>
              </a:rPr>
              <a:t>websites </a:t>
            </a:r>
            <a:r>
              <a:rPr lang="en-US" dirty="0">
                <a:latin typeface="Arial Black"/>
                <a:cs typeface="Arial Black"/>
              </a:rPr>
              <a:t>for </a:t>
            </a:r>
            <a:r>
              <a:rPr lang="en-US" dirty="0" smtClean="0">
                <a:latin typeface="Arial Black"/>
                <a:cs typeface="Arial Black"/>
              </a:rPr>
              <a:t>sources of activity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36157"/>
            <a:ext cx="8229600" cy="2325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  <a:latin typeface="Arial Black"/>
                <a:cs typeface="Arial Black"/>
              </a:rPr>
              <a:t>www.stophs2.org</a:t>
            </a:r>
            <a:br>
              <a:rPr lang="en-US" sz="4000" dirty="0">
                <a:solidFill>
                  <a:srgbClr val="FF0000"/>
                </a:solidFill>
                <a:latin typeface="Arial Black"/>
                <a:cs typeface="Arial Black"/>
              </a:rPr>
            </a:br>
            <a:r>
              <a:rPr lang="en-US" sz="4000" dirty="0">
                <a:solidFill>
                  <a:srgbClr val="FF0000"/>
                </a:solidFill>
                <a:latin typeface="Arial Black"/>
                <a:cs typeface="Arial Black"/>
              </a:rPr>
              <a:t/>
            </a:r>
            <a:br>
              <a:rPr lang="en-US" sz="4000" dirty="0">
                <a:solidFill>
                  <a:srgbClr val="FF0000"/>
                </a:solidFill>
                <a:latin typeface="Arial Black"/>
                <a:cs typeface="Arial Black"/>
              </a:rPr>
            </a:br>
            <a:r>
              <a:rPr lang="en-US" sz="4000" dirty="0">
                <a:solidFill>
                  <a:srgbClr val="FF0000"/>
                </a:solidFill>
                <a:latin typeface="Arial Black"/>
                <a:cs typeface="Arial Black"/>
              </a:rPr>
              <a:t>www.hs2actionalliance.org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216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202088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And don’t forget…the viable alternative to HS2…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36157"/>
            <a:ext cx="8229600" cy="2325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u="sng" dirty="0">
                <a:hlinkClick r:id="rId2"/>
              </a:rPr>
              <a:t>www.</a:t>
            </a:r>
            <a:r>
              <a:rPr lang="en-US" sz="4000" b="1" u="sng" dirty="0">
                <a:hlinkClick r:id="rId2"/>
              </a:rPr>
              <a:t>betterthanhs2</a:t>
            </a:r>
            <a:r>
              <a:rPr lang="en-US" sz="4000" u="sng" dirty="0">
                <a:hlinkClick r:id="rId2"/>
              </a:rPr>
              <a:t>.org</a:t>
            </a:r>
          </a:p>
        </p:txBody>
      </p:sp>
    </p:spTree>
    <p:extLst>
      <p:ext uri="{BB962C8B-B14F-4D97-AF65-F5344CB8AC3E}">
        <p14:creationId xmlns:p14="http://schemas.microsoft.com/office/powerpoint/2010/main" val="3176547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4023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Action group 'Team' meetings </a:t>
            </a:r>
            <a:br>
              <a:rPr lang="en-US" sz="4000" dirty="0" smtClean="0">
                <a:latin typeface="Arial Black"/>
                <a:cs typeface="Arial Black"/>
              </a:rPr>
            </a:br>
            <a:endParaRPr lang="en-US" sz="4000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(</a:t>
            </a:r>
            <a:r>
              <a:rPr lang="en-US" b="1" dirty="0" smtClean="0"/>
              <a:t>I'm not a fan of the word 'Committee</a:t>
            </a:r>
            <a:r>
              <a:rPr lang="en-US" b="1" dirty="0" smtClean="0"/>
              <a:t>’ but that’s essentially what we feel a group needs!)</a:t>
            </a:r>
            <a:endParaRPr lang="en-US" b="1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If possible or group size allows, try and construct a group structure….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R</a:t>
            </a:r>
            <a:r>
              <a:rPr lang="en-US" b="1" dirty="0" smtClean="0"/>
              <a:t>oles can overlap but here’s the example our group structure…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839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2358"/>
            <a:ext cx="8229600" cy="5201121"/>
          </a:xfrm>
        </p:spPr>
        <p:txBody>
          <a:bodyPr>
            <a:normAutofit/>
          </a:bodyPr>
          <a:lstStyle/>
          <a:p>
            <a:r>
              <a:rPr lang="en-US" b="1" dirty="0"/>
              <a:t>A Chairman</a:t>
            </a:r>
            <a:r>
              <a:rPr lang="en-US" dirty="0"/>
              <a:t>...a mediator to keep 'meetings' moving...don't feel there needs to be a 'leader</a:t>
            </a:r>
            <a:r>
              <a:rPr lang="en-US" dirty="0" smtClean="0"/>
              <a:t>’</a:t>
            </a:r>
          </a:p>
          <a:p>
            <a:endParaRPr lang="en-US" dirty="0"/>
          </a:p>
          <a:p>
            <a:r>
              <a:rPr lang="en-US" b="1" dirty="0" smtClean="0"/>
              <a:t>A ‘Scribe’ </a:t>
            </a:r>
            <a:r>
              <a:rPr lang="en-US" dirty="0" smtClean="0"/>
              <a:t>– to keep account of action points or volunteers</a:t>
            </a:r>
          </a:p>
          <a:p>
            <a:endParaRPr lang="en-US" b="1" dirty="0"/>
          </a:p>
          <a:p>
            <a:r>
              <a:rPr lang="en-US" b="1" dirty="0" smtClean="0"/>
              <a:t>Group </a:t>
            </a:r>
            <a:r>
              <a:rPr lang="en-US" b="1" dirty="0"/>
              <a:t>Contact / liaison with 'National' or </a:t>
            </a:r>
            <a:r>
              <a:rPr lang="en-US" b="1" dirty="0" smtClean="0"/>
              <a:t>AGAHST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207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5296"/>
            <a:ext cx="8229600" cy="6088269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PR - Press relations</a:t>
            </a:r>
            <a:r>
              <a:rPr lang="en-US" dirty="0" smtClean="0"/>
              <a:t>...somebody who can keep feeding developments or facts about the campaign to local/regional press and newspapers</a:t>
            </a:r>
          </a:p>
          <a:p>
            <a:endParaRPr lang="en-US" dirty="0" smtClean="0"/>
          </a:p>
          <a:p>
            <a:r>
              <a:rPr lang="en-US" b="1" dirty="0" smtClean="0"/>
              <a:t>Web and Email manager</a:t>
            </a:r>
            <a:r>
              <a:rPr lang="en-US" dirty="0" smtClean="0"/>
              <a:t>...someone to build or update your website and send group emails</a:t>
            </a:r>
          </a:p>
          <a:p>
            <a:endParaRPr lang="en-US" dirty="0" smtClean="0"/>
          </a:p>
          <a:p>
            <a:r>
              <a:rPr lang="en-US" b="1" dirty="0" smtClean="0"/>
              <a:t>Financial Secretary</a:t>
            </a:r>
            <a:r>
              <a:rPr lang="en-US" dirty="0" smtClean="0"/>
              <a:t>...someone to account for monies.</a:t>
            </a:r>
          </a:p>
          <a:p>
            <a:endParaRPr lang="en-US" dirty="0" smtClean="0"/>
          </a:p>
          <a:p>
            <a:r>
              <a:rPr lang="en-US" b="1" dirty="0" smtClean="0"/>
              <a:t>Fundraisers / Event </a:t>
            </a:r>
            <a:r>
              <a:rPr lang="en-US" b="1" dirty="0" err="1" smtClean="0"/>
              <a:t>organisers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350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1283"/>
            <a:ext cx="8229600" cy="422699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An presentation from an action group from</a:t>
            </a:r>
            <a:r>
              <a:rPr lang="en-US" dirty="0" smtClean="0"/>
              <a:t> </a:t>
            </a:r>
            <a:r>
              <a:rPr lang="en-US" dirty="0" smtClean="0"/>
              <a:t>Whittington Village &amp; </a:t>
            </a:r>
            <a:r>
              <a:rPr lang="en-US" dirty="0" err="1" smtClean="0"/>
              <a:t>Lichfield</a:t>
            </a:r>
            <a:r>
              <a:rPr lang="en-US" dirty="0" smtClean="0"/>
              <a:t> City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/>
              <a:t>F</a:t>
            </a:r>
            <a:r>
              <a:rPr lang="en-US" dirty="0" smtClean="0"/>
              <a:t>ormed </a:t>
            </a:r>
            <a:r>
              <a:rPr lang="en-US" dirty="0"/>
              <a:t>on September 2010 following publication of ‘the preferred route</a:t>
            </a:r>
            <a:r>
              <a:rPr lang="en-US" dirty="0" smtClean="0"/>
              <a:t>’…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…located at the end of Phase 1 of HS2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 descr="J14527 WLD HS2 Logo 2013-300dpi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1" b="12160"/>
          <a:stretch/>
        </p:blipFill>
        <p:spPr>
          <a:xfrm>
            <a:off x="3101900" y="4888280"/>
            <a:ext cx="3247824" cy="170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39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4023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..other useful 'Team' members</a:t>
            </a:r>
            <a:br>
              <a:rPr lang="en-US" sz="4000" dirty="0" smtClean="0">
                <a:latin typeface="Arial Black"/>
                <a:cs typeface="Arial Black"/>
              </a:rPr>
            </a:br>
            <a:endParaRPr lang="en-US" sz="4000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If volunteers exist other useful roles…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Environmentalists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Civil Engineers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…or train experts!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014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Using the internet...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343" y="1600201"/>
            <a:ext cx="8611233" cy="25572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Build a simple website for notices, news, </a:t>
            </a:r>
            <a:r>
              <a:rPr lang="en-US" dirty="0" smtClean="0"/>
              <a:t>links and local information relevant to your group…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b="1" dirty="0" smtClean="0"/>
              <a:t>Try '</a:t>
            </a:r>
            <a:r>
              <a:rPr lang="en-US" b="1" dirty="0" err="1" smtClean="0"/>
              <a:t>wordpress.com</a:t>
            </a:r>
            <a:r>
              <a:rPr lang="en-US" b="1" dirty="0" smtClean="0"/>
              <a:t>’</a:t>
            </a:r>
          </a:p>
          <a:p>
            <a:pPr marL="0" indent="0">
              <a:buNone/>
            </a:pPr>
            <a:r>
              <a:rPr lang="en-US" b="1" dirty="0" smtClean="0"/>
              <a:t>....it’s free and easy to set up..</a:t>
            </a:r>
            <a:endParaRPr lang="en-US" b="1" dirty="0" smtClean="0">
              <a:solidFill>
                <a:srgbClr val="FF0000"/>
              </a:solidFill>
              <a:hlinkClick r:id="rId2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hlinkClick r:id="rId2"/>
              </a:rPr>
              <a:t>www.wldstophs2.com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  <p:pic>
        <p:nvPicPr>
          <p:cNvPr id="6" name="Picture 5" descr="Screen Shot 2013-06-26 at 22.04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3913">
            <a:off x="2448230" y="3886503"/>
            <a:ext cx="6813518" cy="594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69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202088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Don’t forget…much of the information or news you’ll require can be lifted from or linked to pages at…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36157"/>
            <a:ext cx="8229600" cy="2325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  <a:latin typeface="Arial Black"/>
                <a:cs typeface="Arial Black"/>
              </a:rPr>
              <a:t>www.stophs2.org</a:t>
            </a:r>
            <a:br>
              <a:rPr lang="en-US" sz="4000" dirty="0">
                <a:solidFill>
                  <a:srgbClr val="FF0000"/>
                </a:solidFill>
                <a:latin typeface="Arial Black"/>
                <a:cs typeface="Arial Black"/>
              </a:rPr>
            </a:br>
            <a:r>
              <a:rPr lang="en-US" sz="4000" dirty="0">
                <a:solidFill>
                  <a:srgbClr val="FF0000"/>
                </a:solidFill>
                <a:latin typeface="Arial Black"/>
                <a:cs typeface="Arial Black"/>
              </a:rPr>
              <a:t/>
            </a:r>
            <a:br>
              <a:rPr lang="en-US" sz="4000" dirty="0">
                <a:solidFill>
                  <a:srgbClr val="FF0000"/>
                </a:solidFill>
                <a:latin typeface="Arial Black"/>
                <a:cs typeface="Arial Black"/>
              </a:rPr>
            </a:br>
            <a:r>
              <a:rPr lang="en-US" sz="4000" dirty="0">
                <a:solidFill>
                  <a:srgbClr val="FF0000"/>
                </a:solidFill>
                <a:latin typeface="Arial Black"/>
                <a:cs typeface="Arial Black"/>
              </a:rPr>
              <a:t>www.hs2actionalliance.org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5148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Social Media...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Facebook... create a local </a:t>
            </a:r>
            <a:r>
              <a:rPr lang="en-US" dirty="0" err="1" smtClean="0"/>
              <a:t>facebook</a:t>
            </a:r>
            <a:r>
              <a:rPr lang="en-US" dirty="0" smtClean="0"/>
              <a:t> page</a:t>
            </a:r>
          </a:p>
          <a:p>
            <a:pPr marL="0" indent="0">
              <a:buNone/>
            </a:pPr>
            <a:r>
              <a:rPr lang="en-US" dirty="0" smtClean="0"/>
              <a:t>….and connect to STOP HS2!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Twitter...follow and re-tweet HS2 campaigners...tweet your opposition</a:t>
            </a:r>
            <a:endParaRPr lang="en-US" dirty="0"/>
          </a:p>
        </p:txBody>
      </p:sp>
      <p:pic>
        <p:nvPicPr>
          <p:cNvPr id="4" name="Picture 3" descr="Screen Shot 2013-06-25 at 00.04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45" y="2307932"/>
            <a:ext cx="1326691" cy="1292847"/>
          </a:xfrm>
          <a:prstGeom prst="rect">
            <a:avLst/>
          </a:prstGeom>
        </p:spPr>
      </p:pic>
      <p:pic>
        <p:nvPicPr>
          <p:cNvPr id="5" name="Picture 4" descr="Screen Shot 2013-06-25 at 00.07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41" y="4913048"/>
            <a:ext cx="1326691" cy="133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7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8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Who can you ask for help from?</a:t>
            </a:r>
            <a:br>
              <a:rPr lang="en-US" dirty="0" smtClean="0">
                <a:latin typeface="Arial Black"/>
                <a:cs typeface="Arial Black"/>
              </a:rPr>
            </a:b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0286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Parish Councils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District Councils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County Councils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Affected landowners and business.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93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036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>
                <a:latin typeface="Arial Black"/>
                <a:cs typeface="Arial Black"/>
              </a:rPr>
              <a:t>1. Parish Councils (PC)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Enlist</a:t>
            </a:r>
            <a:r>
              <a:rPr lang="en-US" dirty="0"/>
              <a:t> </a:t>
            </a:r>
            <a:r>
              <a:rPr lang="en-US" dirty="0" smtClean="0"/>
              <a:t>or recruit a suitable Parish </a:t>
            </a:r>
            <a:r>
              <a:rPr lang="en-US" dirty="0" err="1" smtClean="0"/>
              <a:t>Councillor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Ask for use of PC facilities for a ‘Community Event’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Ask your PC about a ‘Section 137’ grant for a Community Project.</a:t>
            </a:r>
          </a:p>
        </p:txBody>
      </p:sp>
    </p:spTree>
    <p:extLst>
      <p:ext uri="{BB962C8B-B14F-4D97-AF65-F5344CB8AC3E}">
        <p14:creationId xmlns:p14="http://schemas.microsoft.com/office/powerpoint/2010/main" val="4122675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053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Arial Black"/>
                <a:cs typeface="Arial Black"/>
              </a:rPr>
              <a:t>2. District Councils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Grants and </a:t>
            </a:r>
            <a:r>
              <a:rPr lang="en-US" dirty="0" smtClean="0"/>
              <a:t>support should be available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Engineers and expertise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….They </a:t>
            </a:r>
            <a:r>
              <a:rPr lang="en-US" dirty="0" smtClean="0"/>
              <a:t>should appoint a representative!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623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4661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Arial Black"/>
                <a:cs typeface="Arial Black"/>
              </a:rPr>
              <a:t>3</a:t>
            </a:r>
            <a:r>
              <a:rPr lang="en-US" b="1" dirty="0" smtClean="0">
                <a:latin typeface="Arial Black"/>
                <a:cs typeface="Arial Black"/>
              </a:rPr>
              <a:t>. Your County Council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Grants and support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Engineers and expertise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…They should appoint a </a:t>
            </a:r>
            <a:r>
              <a:rPr lang="en-US" dirty="0" smtClean="0"/>
              <a:t>representative too!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…and Join 51M if they haven’t already!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48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166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Arial Black"/>
                <a:cs typeface="Arial Black"/>
              </a:rPr>
              <a:t>4. </a:t>
            </a:r>
            <a:r>
              <a:rPr lang="en-US" dirty="0">
                <a:latin typeface="Arial Black"/>
                <a:cs typeface="Arial Black"/>
              </a:rPr>
              <a:t>Affected landowners &amp;</a:t>
            </a:r>
            <a:r>
              <a:rPr lang="en-US" dirty="0" smtClean="0">
                <a:latin typeface="Arial Black"/>
                <a:cs typeface="Arial Black"/>
              </a:rPr>
              <a:t> business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Some may be able to give </a:t>
            </a:r>
            <a:r>
              <a:rPr lang="en-US" dirty="0" smtClean="0"/>
              <a:t>just time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Some may be able to give just </a:t>
            </a:r>
            <a:r>
              <a:rPr lang="en-US" dirty="0" smtClean="0"/>
              <a:t>money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…&amp; some </a:t>
            </a:r>
            <a:r>
              <a:rPr lang="en-US" dirty="0" smtClean="0"/>
              <a:t>both!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087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  <a:cs typeface="Arial Black"/>
              </a:rPr>
              <a:t>Local signage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inform the community know you exist!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Raise </a:t>
            </a:r>
            <a:r>
              <a:rPr lang="en-US" dirty="0" err="1" smtClean="0"/>
              <a:t>awarenes</a:t>
            </a:r>
            <a:r>
              <a:rPr lang="en-US" dirty="0" smtClean="0"/>
              <a:t> of the </a:t>
            </a:r>
            <a:r>
              <a:rPr lang="en-US" dirty="0" smtClean="0"/>
              <a:t>route</a:t>
            </a:r>
          </a:p>
          <a:p>
            <a:pPr marL="0" indent="0">
              <a:buNone/>
            </a:pPr>
            <a:r>
              <a:rPr lang="en-US" dirty="0" smtClean="0"/>
              <a:t>if </a:t>
            </a:r>
            <a:r>
              <a:rPr lang="en-US" dirty="0" smtClean="0"/>
              <a:t>it’s passing through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your </a:t>
            </a:r>
            <a:r>
              <a:rPr lang="en-US" dirty="0" smtClean="0"/>
              <a:t>area.</a:t>
            </a:r>
            <a:endParaRPr lang="en-US" dirty="0"/>
          </a:p>
        </p:txBody>
      </p:sp>
      <p:pic>
        <p:nvPicPr>
          <p:cNvPr id="4" name="Picture 3" descr="Screen Shot 2013-06-26 at 20.59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543">
            <a:off x="5405700" y="2693320"/>
            <a:ext cx="2793228" cy="38478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159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7589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91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latin typeface="Arial Black"/>
                <a:cs typeface="Arial Black"/>
              </a:rPr>
              <a:t>Action Groups…</a:t>
            </a:r>
            <a:r>
              <a:rPr lang="en-US" sz="4800" dirty="0">
                <a:latin typeface="Arial Black"/>
                <a:cs typeface="Arial Black"/>
              </a:rPr>
              <a:t/>
            </a:r>
            <a:br>
              <a:rPr lang="en-US" sz="4800" dirty="0">
                <a:latin typeface="Arial Black"/>
                <a:cs typeface="Arial Black"/>
              </a:rPr>
            </a:br>
            <a:r>
              <a:rPr lang="en-US" sz="4800" dirty="0" smtClean="0">
                <a:latin typeface="Arial Black"/>
                <a:cs typeface="Arial Black"/>
              </a:rPr>
              <a:t/>
            </a:r>
            <a:br>
              <a:rPr lang="en-US" sz="4800" dirty="0" smtClean="0">
                <a:latin typeface="Arial Black"/>
                <a:cs typeface="Arial Black"/>
              </a:rPr>
            </a:br>
            <a:r>
              <a:rPr lang="en-US" sz="4800" dirty="0" smtClean="0">
                <a:latin typeface="Arial Black"/>
                <a:cs typeface="Arial Black"/>
              </a:rPr>
              <a:t>What do they do? </a:t>
            </a:r>
            <a:endParaRPr lang="en-US" sz="4800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550" y="3537607"/>
            <a:ext cx="8750406" cy="29223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Actively spread the message</a:t>
            </a:r>
          </a:p>
          <a:p>
            <a:pPr marL="0" indent="0" algn="ctr">
              <a:buNone/>
            </a:pPr>
            <a:r>
              <a:rPr lang="en-US" dirty="0" smtClean="0"/>
              <a:t>and generate support</a:t>
            </a:r>
          </a:p>
          <a:p>
            <a:pPr marL="0" indent="0" algn="ctr">
              <a:buNone/>
            </a:pPr>
            <a:r>
              <a:rPr lang="en-US" dirty="0" smtClean="0"/>
              <a:t>to 'oppose the principle of HS2’ </a:t>
            </a:r>
          </a:p>
        </p:txBody>
      </p:sp>
    </p:spTree>
    <p:extLst>
      <p:ext uri="{BB962C8B-B14F-4D97-AF65-F5344CB8AC3E}">
        <p14:creationId xmlns:p14="http://schemas.microsoft.com/office/powerpoint/2010/main" val="4024043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6257"/>
            <a:ext cx="9144000" cy="982762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 Black"/>
              </a:rPr>
              <a:t>Lobby at HS2 Ltd </a:t>
            </a:r>
            <a:r>
              <a:rPr lang="en-US" sz="3600" dirty="0" smtClean="0">
                <a:latin typeface="Arial Black"/>
              </a:rPr>
              <a:t>Consultation events</a:t>
            </a:r>
            <a:r>
              <a:rPr lang="en-US" sz="3600" dirty="0">
                <a:latin typeface="Arial Black"/>
              </a:rPr>
              <a:t>.</a:t>
            </a:r>
            <a:br>
              <a:rPr lang="en-US" sz="3600" dirty="0">
                <a:latin typeface="Arial Black"/>
              </a:rPr>
            </a:br>
            <a:endParaRPr lang="en-US" sz="3600" dirty="0">
              <a:latin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3664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Have a presence and highlight the justified opposition.</a:t>
            </a:r>
          </a:p>
          <a:p>
            <a:endParaRPr lang="en-US" dirty="0"/>
          </a:p>
          <a:p>
            <a:r>
              <a:rPr lang="en-US" dirty="0" smtClean="0"/>
              <a:t>at your local community events…spread the word!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970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33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Action Groups</a:t>
            </a:r>
            <a:br>
              <a:rPr lang="en-US" dirty="0" smtClean="0">
                <a:latin typeface="Arial Black"/>
                <a:cs typeface="Arial Black"/>
              </a:rPr>
            </a:br>
            <a:r>
              <a:rPr lang="en-US" dirty="0" smtClean="0">
                <a:latin typeface="Arial Black"/>
                <a:cs typeface="Arial Black"/>
              </a:rPr>
              <a:t>will be invited to attend...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913312"/>
            <a:ext cx="8362791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Community Forums &amp; Bi-laterals...meetings with HS2 Ltd</a:t>
            </a:r>
          </a:p>
          <a:p>
            <a:endParaRPr lang="en-US" dirty="0" smtClean="0"/>
          </a:p>
          <a:p>
            <a:r>
              <a:rPr lang="en-US" dirty="0" smtClean="0"/>
              <a:t>Council meetings relating to development in your area.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(Keep friends close and enemies closer!)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42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Engaging Mitigation…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All part of the overall opposition battle…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…HS1 proved there is only a finite window of opportunity to register mitigating detail.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Mitigation may well drive the cost of HS2 and highlights justified </a:t>
            </a:r>
            <a:r>
              <a:rPr lang="en-US" dirty="0" smtClean="0"/>
              <a:t>objection and recording your involvement may assist in legal action against HS2 Ltd for failures and misinformation!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124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Why Fundraise?...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Support National legal and lobbying costs.</a:t>
            </a:r>
          </a:p>
          <a:p>
            <a:endParaRPr lang="en-US" dirty="0" smtClean="0"/>
          </a:p>
          <a:p>
            <a:r>
              <a:rPr lang="en-US" dirty="0" smtClean="0"/>
              <a:t>To pay for costs you'll incur...(</a:t>
            </a:r>
            <a:r>
              <a:rPr lang="en-US" dirty="0" err="1" smtClean="0"/>
              <a:t>eg</a:t>
            </a:r>
            <a:r>
              <a:rPr lang="en-US" dirty="0" smtClean="0"/>
              <a:t>: signage, event running, promotional collateral, signage)</a:t>
            </a:r>
          </a:p>
          <a:p>
            <a:endParaRPr lang="en-US" dirty="0" smtClean="0"/>
          </a:p>
          <a:p>
            <a:r>
              <a:rPr lang="en-US" dirty="0" smtClean="0"/>
              <a:t>Support </a:t>
            </a:r>
            <a:r>
              <a:rPr lang="en-US" dirty="0" smtClean="0"/>
              <a:t>Hilary and HS2AA &amp; or </a:t>
            </a:r>
            <a:r>
              <a:rPr lang="en-US" dirty="0" smtClean="0"/>
              <a:t>Joe </a:t>
            </a:r>
            <a:r>
              <a:rPr lang="en-US" dirty="0" smtClean="0"/>
              <a:t>at STOPHS2</a:t>
            </a:r>
            <a:r>
              <a:rPr lang="en-US" dirty="0" smtClean="0"/>
              <a:t>... </a:t>
            </a:r>
            <a:r>
              <a:rPr lang="en-US" dirty="0"/>
              <a:t>p</a:t>
            </a:r>
            <a:r>
              <a:rPr lang="en-US" dirty="0" smtClean="0"/>
              <a:t>lus </a:t>
            </a:r>
            <a:r>
              <a:rPr lang="en-US" dirty="0" smtClean="0"/>
              <a:t>others who will no doubt </a:t>
            </a:r>
            <a:r>
              <a:rPr lang="en-US" dirty="0" err="1" smtClean="0"/>
              <a:t>materialise</a:t>
            </a:r>
            <a:r>
              <a:rPr lang="en-US" dirty="0" smtClean="0"/>
              <a:t> as the battle goes 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35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757" y="1561872"/>
            <a:ext cx="8715613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Keep the </a:t>
            </a:r>
            <a:r>
              <a:rPr lang="en-US" dirty="0" smtClean="0">
                <a:latin typeface="Arial Black"/>
                <a:cs typeface="Arial Black"/>
              </a:rPr>
              <a:t>‘Fun’ </a:t>
            </a:r>
            <a:r>
              <a:rPr lang="en-US" dirty="0">
                <a:latin typeface="Arial Black"/>
                <a:cs typeface="Arial Black"/>
              </a:rPr>
              <a:t>in Fundraising…</a:t>
            </a:r>
            <a:br>
              <a:rPr lang="en-US" dirty="0">
                <a:latin typeface="Arial Black"/>
                <a:cs typeface="Arial Black"/>
              </a:rPr>
            </a:b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11075"/>
            <a:ext cx="8229600" cy="2191922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…your group will gain popularity, new recruits and strength too!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32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011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Fundraising events</a:t>
            </a:r>
            <a:br>
              <a:rPr lang="en-US" dirty="0" smtClean="0">
                <a:latin typeface="Arial Black"/>
                <a:cs typeface="Arial Black"/>
              </a:rPr>
            </a:b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Outdoor Shows in your area...</a:t>
            </a:r>
          </a:p>
          <a:p>
            <a:endParaRPr lang="en-US" dirty="0"/>
          </a:p>
          <a:p>
            <a:r>
              <a:rPr lang="en-US" dirty="0" smtClean="0"/>
              <a:t>Fetes and Countryside Field events..</a:t>
            </a:r>
          </a:p>
          <a:p>
            <a:endParaRPr lang="en-US" dirty="0"/>
          </a:p>
          <a:p>
            <a:r>
              <a:rPr lang="en-US" dirty="0" smtClean="0"/>
              <a:t>Social Events…Disco’s and gatherings that openly generate funds and generate fun</a:t>
            </a:r>
            <a:r>
              <a:rPr lang="en-US" dirty="0" smtClean="0"/>
              <a:t>!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A few simple ideas that worked for us…</a:t>
            </a:r>
            <a:endParaRPr lang="en-US" b="1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623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Fundraising ideas…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6081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Numbers Boards... 100 squares draw, £1 per number, winner receives (say) £25…!</a:t>
            </a:r>
            <a:endParaRPr lang="en-US" dirty="0"/>
          </a:p>
        </p:txBody>
      </p:sp>
      <p:pic>
        <p:nvPicPr>
          <p:cNvPr id="4" name="Picture 3" descr="DSC034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3" t="16091" r="5000" b="6186"/>
          <a:stretch/>
        </p:blipFill>
        <p:spPr>
          <a:xfrm rot="21220309">
            <a:off x="770399" y="2966156"/>
            <a:ext cx="7645936" cy="533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37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  <a:cs typeface="Arial Black"/>
              </a:rPr>
              <a:t>Fundraising ideas…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0477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Balloon races...great for press coverage...and spreading the word off the line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sz="1900" dirty="0" smtClean="0"/>
              <a:t>(Most balloons are made from natural latex so not too environmentally damaging!)</a:t>
            </a:r>
            <a:endParaRPr lang="en-US" sz="1900" dirty="0"/>
          </a:p>
        </p:txBody>
      </p:sp>
      <p:pic>
        <p:nvPicPr>
          <p:cNvPr id="4" name="Picture 3" descr="Screen Shot 2013-06-26 at 22.31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3386"/>
            <a:ext cx="9144000" cy="385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  <a:cs typeface="Arial Black"/>
              </a:rPr>
              <a:t>Fundraising ideas…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26996"/>
          </a:xfrm>
        </p:spPr>
        <p:txBody>
          <a:bodyPr/>
          <a:lstStyle/>
          <a:p>
            <a:r>
              <a:rPr lang="en-US" dirty="0" smtClean="0"/>
              <a:t>Sell Car Stickers...'Stop HS2'...great adverts for awareness….</a:t>
            </a:r>
          </a:p>
          <a:p>
            <a:endParaRPr lang="en-US" dirty="0"/>
          </a:p>
        </p:txBody>
      </p:sp>
      <p:pic>
        <p:nvPicPr>
          <p:cNvPr id="4" name="Picture 3" descr="DSC0339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1" b="20456"/>
          <a:stretch/>
        </p:blipFill>
        <p:spPr>
          <a:xfrm>
            <a:off x="0" y="2977438"/>
            <a:ext cx="9144000" cy="388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4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  <a:cs typeface="Arial Black"/>
              </a:rPr>
              <a:t>Fundraising ideas…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 the T-Shirt!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…add your Website</a:t>
            </a:r>
          </a:p>
          <a:p>
            <a:pPr marL="0" indent="0">
              <a:buNone/>
            </a:pPr>
            <a:r>
              <a:rPr lang="en-US" dirty="0" smtClean="0"/>
              <a:t> to promote</a:t>
            </a:r>
          </a:p>
          <a:p>
            <a:pPr marL="0" indent="0">
              <a:buNone/>
            </a:pPr>
            <a:r>
              <a:rPr lang="en-US" dirty="0" smtClean="0"/>
              <a:t>Your group!</a:t>
            </a:r>
            <a:endParaRPr lang="en-US" dirty="0"/>
          </a:p>
        </p:txBody>
      </p:sp>
      <p:pic>
        <p:nvPicPr>
          <p:cNvPr id="4" name="Picture 3" descr="Screen Shot 2013-06-26 at 22.35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383">
            <a:off x="4156881" y="1542884"/>
            <a:ext cx="41402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52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550" y="1600200"/>
            <a:ext cx="875040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Unite communities and creating wider support for the campaign nationally.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Strive for inter-group unity....avoid disharmony</a:t>
            </a:r>
          </a:p>
          <a:p>
            <a:pPr marL="0" indent="0" algn="ctr">
              <a:buNone/>
            </a:pPr>
            <a:r>
              <a:rPr lang="en-US" dirty="0" smtClean="0"/>
              <a:t> </a:t>
            </a:r>
          </a:p>
          <a:p>
            <a:pPr marL="0" indent="0" algn="ctr">
              <a:buNone/>
            </a:pPr>
            <a:r>
              <a:rPr lang="en-US" dirty="0" smtClean="0"/>
              <a:t>United we stand...divided we fall.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043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202088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Remember….Use </a:t>
            </a:r>
            <a:r>
              <a:rPr lang="en-US" dirty="0" smtClean="0">
                <a:latin typeface="Arial Black"/>
                <a:cs typeface="Arial Black"/>
              </a:rPr>
              <a:t>the StopHS2 &amp; HS2AA</a:t>
            </a:r>
            <a:br>
              <a:rPr lang="en-US" dirty="0" smtClean="0">
                <a:latin typeface="Arial Black"/>
                <a:cs typeface="Arial Black"/>
              </a:rPr>
            </a:br>
            <a:r>
              <a:rPr lang="en-US" dirty="0" smtClean="0">
                <a:latin typeface="Arial Black"/>
                <a:cs typeface="Arial Black"/>
              </a:rPr>
              <a:t>websites </a:t>
            </a:r>
            <a:r>
              <a:rPr lang="en-US" dirty="0">
                <a:latin typeface="Arial Black"/>
                <a:cs typeface="Arial Black"/>
              </a:rPr>
              <a:t>for </a:t>
            </a:r>
            <a:r>
              <a:rPr lang="en-US" dirty="0" smtClean="0">
                <a:latin typeface="Arial Black"/>
                <a:cs typeface="Arial Black"/>
              </a:rPr>
              <a:t>resources, assets, facts to share and as your source of information…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36156"/>
            <a:ext cx="8229600" cy="287678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4100" dirty="0">
                <a:solidFill>
                  <a:srgbClr val="FF0000"/>
                </a:solidFill>
                <a:latin typeface="Arial Black"/>
                <a:cs typeface="Arial Black"/>
                <a:hlinkClick r:id="rId2"/>
              </a:rPr>
              <a:t>www.stophs2.</a:t>
            </a:r>
            <a:r>
              <a:rPr lang="en-US" sz="4100" dirty="0" smtClean="0">
                <a:solidFill>
                  <a:srgbClr val="FF0000"/>
                </a:solidFill>
                <a:latin typeface="Arial Black"/>
                <a:cs typeface="Arial Black"/>
                <a:hlinkClick r:id="rId2"/>
              </a:rPr>
              <a:t>org</a:t>
            </a:r>
            <a:endParaRPr lang="en-US" sz="4100" dirty="0" smtClean="0">
              <a:solidFill>
                <a:srgbClr val="FF0000"/>
              </a:solidFill>
              <a:latin typeface="Arial Black"/>
              <a:cs typeface="Arial Black"/>
            </a:endParaRPr>
          </a:p>
          <a:p>
            <a:pPr marL="0" indent="0" algn="ctr">
              <a:buNone/>
            </a:pPr>
            <a:r>
              <a:rPr lang="en-US" sz="4100" dirty="0" smtClean="0">
                <a:solidFill>
                  <a:srgbClr val="FF0000"/>
                </a:solidFill>
                <a:latin typeface="Arial Black"/>
                <a:cs typeface="Arial Black"/>
                <a:hlinkClick r:id="rId3"/>
              </a:rPr>
              <a:t>www.hs2actionalliance.org</a:t>
            </a:r>
            <a:endParaRPr lang="en-US" sz="4100" dirty="0" smtClean="0">
              <a:solidFill>
                <a:srgbClr val="FF0000"/>
              </a:solidFill>
              <a:latin typeface="Arial Black"/>
              <a:cs typeface="Arial Black"/>
            </a:endParaRPr>
          </a:p>
          <a:p>
            <a:pPr marL="0" indent="0" algn="ctr">
              <a:buNone/>
            </a:pPr>
            <a:r>
              <a:rPr lang="en-US" sz="4100" u="sng" dirty="0">
                <a:latin typeface="Arial Black"/>
                <a:cs typeface="Arial Black"/>
                <a:hlinkClick r:id="rId4"/>
              </a:rPr>
              <a:t>www.</a:t>
            </a:r>
            <a:r>
              <a:rPr lang="en-US" sz="4100" b="1" u="sng" dirty="0">
                <a:latin typeface="Arial Black"/>
                <a:cs typeface="Arial Black"/>
                <a:hlinkClick r:id="rId4"/>
              </a:rPr>
              <a:t>betterthanhs2</a:t>
            </a:r>
            <a:r>
              <a:rPr lang="en-US" sz="4100" u="sng" dirty="0">
                <a:latin typeface="Arial Black"/>
                <a:cs typeface="Arial Black"/>
                <a:hlinkClick r:id="rId4"/>
              </a:rPr>
              <a:t>.org</a:t>
            </a:r>
          </a:p>
          <a:p>
            <a:pPr marL="0" indent="0" algn="ctr">
              <a:buNone/>
            </a:pPr>
            <a:endParaRPr lang="en-US" sz="4000" dirty="0" smtClean="0">
              <a:solidFill>
                <a:srgbClr val="FF0000"/>
              </a:solidFill>
              <a:latin typeface="Arial Black"/>
              <a:cs typeface="Arial Black"/>
            </a:endParaRPr>
          </a:p>
          <a:p>
            <a:pPr marL="0" indent="0" algn="ctr">
              <a:buNone/>
            </a:pPr>
            <a:endParaRPr lang="en-US" sz="4000" dirty="0" smtClean="0">
              <a:solidFill>
                <a:srgbClr val="FF0000"/>
              </a:solidFill>
              <a:latin typeface="Arial Black"/>
              <a:cs typeface="Arial Black"/>
            </a:endParaRPr>
          </a:p>
          <a:p>
            <a:pPr marL="0" indent="0" algn="ctr">
              <a:buNone/>
            </a:pPr>
            <a:r>
              <a:rPr lang="en-US" sz="4000" dirty="0" smtClean="0">
                <a:solidFill>
                  <a:srgbClr val="FF0000"/>
                </a:solidFill>
                <a:latin typeface="Arial Black"/>
                <a:cs typeface="Arial Black"/>
              </a:rPr>
              <a:t>You’re not alone!</a:t>
            </a:r>
            <a:endParaRPr lang="en-US" sz="40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0216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5325"/>
            <a:ext cx="8229600" cy="5495925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Be positive, be strong &amp; unite...</a:t>
            </a:r>
          </a:p>
          <a:p>
            <a:pPr marL="0" indent="0" algn="ctr">
              <a:buNone/>
            </a:pPr>
            <a:r>
              <a:rPr lang="en-US" dirty="0" smtClean="0"/>
              <a:t>…this battle could run for some time!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But if we don't fight,</a:t>
            </a:r>
          </a:p>
          <a:p>
            <a:pPr marL="0" indent="0" algn="ctr">
              <a:buNone/>
            </a:pPr>
            <a:r>
              <a:rPr lang="en-US" dirty="0" smtClean="0"/>
              <a:t>we'll never know what we could have achieved.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Thank you &amp; Good </a:t>
            </a:r>
            <a:r>
              <a:rPr lang="en-US" b="1" dirty="0" smtClean="0"/>
              <a:t>Luck.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76465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04886"/>
            <a:ext cx="9144000" cy="1852515"/>
          </a:xfrm>
        </p:spPr>
        <p:txBody>
          <a:bodyPr>
            <a:noAutofit/>
          </a:bodyPr>
          <a:lstStyle/>
          <a:p>
            <a:r>
              <a:rPr lang="en-US" sz="5400" dirty="0">
                <a:latin typeface="Arial Black"/>
                <a:cs typeface="Arial Black"/>
              </a:rPr>
              <a:t>How do they do it</a:t>
            </a:r>
            <a:r>
              <a:rPr lang="en-US" sz="5400" dirty="0" smtClean="0">
                <a:latin typeface="Arial Black"/>
                <a:cs typeface="Arial Black"/>
              </a:rPr>
              <a:t>?...</a:t>
            </a:r>
            <a:r>
              <a:rPr lang="en-US" sz="5400" dirty="0">
                <a:latin typeface="Arial Black"/>
                <a:cs typeface="Arial Black"/>
              </a:rPr>
              <a:t/>
            </a:r>
            <a:br>
              <a:rPr lang="en-US" sz="5400" dirty="0">
                <a:latin typeface="Arial Black"/>
                <a:cs typeface="Arial Black"/>
              </a:rPr>
            </a:br>
            <a:endParaRPr lang="en-US" sz="54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288321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Action </a:t>
            </a:r>
            <a:r>
              <a:rPr lang="en-US" dirty="0" smtClean="0">
                <a:latin typeface="Arial Black"/>
                <a:cs typeface="Arial Black"/>
              </a:rPr>
              <a:t>Groups position </a:t>
            </a:r>
            <a:r>
              <a:rPr lang="en-US" dirty="0" smtClean="0">
                <a:latin typeface="Arial Black"/>
                <a:cs typeface="Arial Black"/>
              </a:rPr>
              <a:t/>
            </a:r>
            <a:br>
              <a:rPr lang="en-US" dirty="0" smtClean="0">
                <a:latin typeface="Arial Black"/>
                <a:cs typeface="Arial Black"/>
              </a:rPr>
            </a:br>
            <a:r>
              <a:rPr lang="en-US" dirty="0" smtClean="0">
                <a:latin typeface="Arial Black"/>
                <a:cs typeface="Arial Black"/>
              </a:rPr>
              <a:t>within the 'National Structure'</a:t>
            </a:r>
            <a:endParaRPr lang="en-US" dirty="0">
              <a:latin typeface="Arial Black"/>
              <a:cs typeface="Arial Black"/>
            </a:endParaRPr>
          </a:p>
        </p:txBody>
      </p:sp>
      <p:pic>
        <p:nvPicPr>
          <p:cNvPr id="10" name="Picture 9" descr="Screen Shot 2013-06-24 at 22.17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18" y="2053711"/>
            <a:ext cx="3200400" cy="558800"/>
          </a:xfrm>
          <a:prstGeom prst="rect">
            <a:avLst/>
          </a:prstGeom>
        </p:spPr>
      </p:pic>
      <p:pic>
        <p:nvPicPr>
          <p:cNvPr id="11" name="Picture 10" descr="Screen Shot 2013-06-24 at 22.09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861" y="1417638"/>
            <a:ext cx="2717800" cy="1447800"/>
          </a:xfrm>
          <a:prstGeom prst="rect">
            <a:avLst/>
          </a:prstGeom>
        </p:spPr>
      </p:pic>
      <p:sp>
        <p:nvSpPr>
          <p:cNvPr id="14" name="Right Brace 13"/>
          <p:cNvSpPr/>
          <p:nvPr/>
        </p:nvSpPr>
        <p:spPr>
          <a:xfrm rot="16200000" flipV="1">
            <a:off x="4238129" y="1384014"/>
            <a:ext cx="517696" cy="767182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828" y="2896082"/>
            <a:ext cx="8229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 Black"/>
                <a:cs typeface="Arial Black"/>
              </a:rPr>
              <a:t>AGAHST</a:t>
            </a:r>
          </a:p>
          <a:p>
            <a:pPr algn="ctr"/>
            <a:r>
              <a:rPr lang="en-US" sz="3200" dirty="0" smtClean="0">
                <a:latin typeface="Arial Black"/>
                <a:cs typeface="Arial Black"/>
              </a:rPr>
              <a:t>Action Groups Against HS2</a:t>
            </a:r>
            <a:endParaRPr lang="en-US" sz="3200" dirty="0">
              <a:latin typeface="Arial Black"/>
              <a:cs typeface="Arial Black"/>
            </a:endParaRPr>
          </a:p>
        </p:txBody>
      </p:sp>
      <p:sp>
        <p:nvSpPr>
          <p:cNvPr id="18" name="Right Brace 17"/>
          <p:cNvSpPr/>
          <p:nvPr/>
        </p:nvSpPr>
        <p:spPr>
          <a:xfrm rot="5400000">
            <a:off x="4275376" y="2111868"/>
            <a:ext cx="517696" cy="424056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828" y="5507497"/>
            <a:ext cx="8229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 Black"/>
                <a:cs typeface="Arial Black"/>
              </a:rPr>
              <a:t>Action Groups</a:t>
            </a:r>
          </a:p>
          <a:p>
            <a:pPr algn="ctr"/>
            <a:endParaRPr lang="en-US" sz="32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304497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6" grpId="0"/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1818"/>
            <a:ext cx="8229600" cy="71688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Getting Started...</a:t>
            </a:r>
            <a:br>
              <a:rPr lang="en-US" dirty="0" smtClean="0">
                <a:latin typeface="Arial Black"/>
                <a:cs typeface="Arial Black"/>
              </a:rPr>
            </a:b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Define your boundary...you can always extend!</a:t>
            </a:r>
          </a:p>
          <a:p>
            <a:r>
              <a:rPr lang="en-US" dirty="0" smtClean="0"/>
              <a:t>Define a base...parish councils should support</a:t>
            </a:r>
          </a:p>
          <a:p>
            <a:r>
              <a:rPr lang="en-US" dirty="0" smtClean="0"/>
              <a:t>Be prepared to share and grow organically with </a:t>
            </a:r>
            <a:r>
              <a:rPr lang="en-US" dirty="0" err="1" smtClean="0"/>
              <a:t>neighbouring</a:t>
            </a:r>
            <a:r>
              <a:rPr lang="en-US" dirty="0" smtClean="0"/>
              <a:t> groups</a:t>
            </a:r>
          </a:p>
          <a:p>
            <a:r>
              <a:rPr lang="en-US" dirty="0" smtClean="0"/>
              <a:t>'All Support Welcome' policy...</a:t>
            </a:r>
          </a:p>
          <a:p>
            <a:r>
              <a:rPr lang="en-US" dirty="0" smtClean="0"/>
              <a:t>…recruiting varying skill sets are the key and be prepared for varying levels involvement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51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Monthly Public Meetings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36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K</a:t>
            </a:r>
            <a:r>
              <a:rPr lang="en-US" dirty="0" smtClean="0"/>
              <a:t>eep the impetus </a:t>
            </a:r>
            <a:r>
              <a:rPr lang="en-US" dirty="0" smtClean="0"/>
              <a:t>up! 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…an</a:t>
            </a:r>
            <a:r>
              <a:rPr lang="en-US" dirty="0" smtClean="0"/>
              <a:t>d your meeting </a:t>
            </a:r>
            <a:r>
              <a:rPr lang="en-US" dirty="0" smtClean="0"/>
              <a:t>frequency consistent</a:t>
            </a:r>
          </a:p>
          <a:p>
            <a:pPr marL="0" indent="0" algn="ctr">
              <a:buNone/>
            </a:pPr>
            <a:r>
              <a:rPr lang="en-US" dirty="0" smtClean="0"/>
              <a:t>   (We meet on a monthly basis)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We always ‘Welcome</a:t>
            </a:r>
            <a:r>
              <a:rPr lang="en-US" dirty="0" smtClean="0"/>
              <a:t>’ and define the groups principle 'opposition to the principle of HS2’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at the start of every </a:t>
            </a:r>
            <a:r>
              <a:rPr lang="en-US" dirty="0" smtClean="0"/>
              <a:t>meeting to remind attendees (new and old) of our ultimate purpose.</a:t>
            </a:r>
          </a:p>
          <a:p>
            <a:pPr marL="0" indent="0" algn="ctr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866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5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dirty="0" smtClean="0">
                <a:latin typeface="Arial Black"/>
                <a:cs typeface="Arial Black"/>
              </a:rPr>
              <a:t>Recruit!...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71284"/>
            <a:ext cx="8229600" cy="335426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Pass round an attendance sheet to collect data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…and invite attendees to give you their email address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(Action Groups are limited by their time and resources!)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82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3591</TotalTime>
  <Words>1290</Words>
  <Application>Microsoft Macintosh PowerPoint</Application>
  <PresentationFormat>On-screen Show (4:3)</PresentationFormat>
  <Paragraphs>222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  Action Groups   What do they do?   …&amp; How do they do it? </vt:lpstr>
      <vt:lpstr>PowerPoint Presentation</vt:lpstr>
      <vt:lpstr>Action Groups…  What do they do? </vt:lpstr>
      <vt:lpstr>PowerPoint Presentation</vt:lpstr>
      <vt:lpstr>How do they do it?... </vt:lpstr>
      <vt:lpstr>Action Groups position  within the 'National Structure'</vt:lpstr>
      <vt:lpstr>Getting Started... </vt:lpstr>
      <vt:lpstr>Monthly Public Meetings</vt:lpstr>
      <vt:lpstr>Recruit!... </vt:lpstr>
      <vt:lpstr>Record!... </vt:lpstr>
      <vt:lpstr>Monthly meetings agenda…</vt:lpstr>
      <vt:lpstr>PowerPoint Presentation</vt:lpstr>
      <vt:lpstr>Generate an Email database of active supporters...</vt:lpstr>
      <vt:lpstr>Then, Email your database of active supporters with activities they can engage...</vt:lpstr>
      <vt:lpstr>Use the StopHS2 &amp; HS2AA websites for sources of activity …</vt:lpstr>
      <vt:lpstr>And don’t forget…the viable alternative to HS2…</vt:lpstr>
      <vt:lpstr>Action group 'Team' meetings  </vt:lpstr>
      <vt:lpstr>PowerPoint Presentation</vt:lpstr>
      <vt:lpstr>PowerPoint Presentation</vt:lpstr>
      <vt:lpstr>..other useful 'Team' members </vt:lpstr>
      <vt:lpstr>Using the internet...</vt:lpstr>
      <vt:lpstr>Don’t forget…much of the information or news you’ll require can be lifted from or linked to pages at…</vt:lpstr>
      <vt:lpstr>Social Media...</vt:lpstr>
      <vt:lpstr>Who can you ask for help from? </vt:lpstr>
      <vt:lpstr>PowerPoint Presentation</vt:lpstr>
      <vt:lpstr>PowerPoint Presentation</vt:lpstr>
      <vt:lpstr>PowerPoint Presentation</vt:lpstr>
      <vt:lpstr>PowerPoint Presentation</vt:lpstr>
      <vt:lpstr>Local signage </vt:lpstr>
      <vt:lpstr>Lobby at HS2 Ltd Consultation events. </vt:lpstr>
      <vt:lpstr>Action Groups will be invited to attend...</vt:lpstr>
      <vt:lpstr>Engaging Mitigation…</vt:lpstr>
      <vt:lpstr>Why Fundraise?...</vt:lpstr>
      <vt:lpstr>Keep the ‘Fun’ in Fundraising… </vt:lpstr>
      <vt:lpstr>Fundraising events </vt:lpstr>
      <vt:lpstr>Fundraising ideas…</vt:lpstr>
      <vt:lpstr>Fundraising ideas…</vt:lpstr>
      <vt:lpstr>Fundraising ideas…</vt:lpstr>
      <vt:lpstr>Fundraising ideas…</vt:lpstr>
      <vt:lpstr>Remember….Use the StopHS2 &amp; HS2AA websites for resources, assets, facts to share and as your source of information…</vt:lpstr>
      <vt:lpstr>PowerPoint Presentation</vt:lpstr>
    </vt:vector>
  </TitlesOfParts>
  <Company>-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STOP HS2 Action Groups. - what do they do? How do they do it? </dc:title>
  <dc:creator>john Heeler</dc:creator>
  <cp:lastModifiedBy>john Heeler</cp:lastModifiedBy>
  <cp:revision>52</cp:revision>
  <dcterms:created xsi:type="dcterms:W3CDTF">2013-06-22T08:01:31Z</dcterms:created>
  <dcterms:modified xsi:type="dcterms:W3CDTF">2013-07-01T17:12:00Z</dcterms:modified>
</cp:coreProperties>
</file>